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81" r:id="rId5"/>
    <p:sldId id="265" r:id="rId6"/>
    <p:sldId id="284" r:id="rId7"/>
    <p:sldId id="285" r:id="rId8"/>
    <p:sldId id="286" r:id="rId9"/>
    <p:sldId id="287" r:id="rId10"/>
    <p:sldId id="259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9" r:id="rId31"/>
    <p:sldId id="308" r:id="rId32"/>
    <p:sldId id="311" r:id="rId33"/>
    <p:sldId id="307" r:id="rId34"/>
    <p:sldId id="27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  <p15:guide id="4" pos="243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1275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42"/>
      </p:cViewPr>
      <p:guideLst>
        <p:guide orient="horz" pos="2160"/>
        <p:guide orient="horz" pos="2999"/>
        <p:guide pos="2434"/>
        <p:guide pos="3840"/>
        <p:guide orient="horz" pos="1275"/>
        <p:guide pos="211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가디언 테일즈 : 네이버 포스트">
            <a:extLst>
              <a:ext uri="{FF2B5EF4-FFF2-40B4-BE49-F238E27FC236}">
                <a16:creationId xmlns:a16="http://schemas.microsoft.com/office/drawing/2014/main" id="{2F8E2CB5-C0D8-456A-965D-9232384D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2" y="11431"/>
            <a:ext cx="11713203" cy="48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45EB04-0A24-4AC6-B55E-A6BD0E607DC8}"/>
              </a:ext>
            </a:extLst>
          </p:cNvPr>
          <p:cNvSpPr/>
          <p:nvPr/>
        </p:nvSpPr>
        <p:spPr>
          <a:xfrm>
            <a:off x="0" y="4852889"/>
            <a:ext cx="12192000" cy="2005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F49C6-AA41-4198-BB5A-D9BD7329C299}"/>
              </a:ext>
            </a:extLst>
          </p:cNvPr>
          <p:cNvSpPr txBox="1"/>
          <p:nvPr/>
        </p:nvSpPr>
        <p:spPr>
          <a:xfrm>
            <a:off x="3574256" y="5089466"/>
            <a:ext cx="5043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가디언 테일즈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1035-0F57-4C08-ABFD-695D78506BCD}"/>
              </a:ext>
            </a:extLst>
          </p:cNvPr>
          <p:cNvSpPr txBox="1"/>
          <p:nvPr/>
        </p:nvSpPr>
        <p:spPr>
          <a:xfrm>
            <a:off x="4305300" y="625587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역기획서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502D7-A38B-4461-AC86-FDE877816027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0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정해진 입장 가능 시간을 기준으로 타 유저와 매칭하여 유저가 직접 전투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조작하는 재미</a:t>
            </a:r>
          </a:p>
        </p:txBody>
      </p:sp>
    </p:spTree>
    <p:extLst>
      <p:ext uri="{BB962C8B-B14F-4D97-AF65-F5344CB8AC3E}">
        <p14:creationId xmlns:p14="http://schemas.microsoft.com/office/powerpoint/2010/main" val="211924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7677150" y="2486026"/>
            <a:ext cx="895350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 시즌이 시작하면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티어가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한 단계 아래로 재 조정되며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전장이 변경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유리한 캐릭터들이 다르기 때문에 다양한 캐릭터의 육성을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57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출전 순서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4673601" y="2968625"/>
            <a:ext cx="3044824" cy="1190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전장과 캐릭터의 특성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상대방 캐릭터의 출전 순서를 함께 고민하여 설정 후 플레이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전장마다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유리한 캐릭터들이 다르기 때문에 다양한 캐릭터의 육성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883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85B04AC-A457-43FA-B15A-EF023F1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"/>
          <a:stretch/>
        </p:blipFill>
        <p:spPr>
          <a:xfrm>
            <a:off x="3516600" y="2218749"/>
            <a:ext cx="5158800" cy="2546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8FC09-B65F-40FB-BCBB-D4B42C70FAAC}"/>
              </a:ext>
            </a:extLst>
          </p:cNvPr>
          <p:cNvSpPr/>
          <p:nvPr/>
        </p:nvSpPr>
        <p:spPr>
          <a:xfrm>
            <a:off x="5705919" y="4225925"/>
            <a:ext cx="783781" cy="441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1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고정된 시간에만 플레이가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매칭이 필요한데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원활하게 하기 위하여 시간을 제한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225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아레나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설명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A1C463-1FA3-4416-9BD8-2A675FE5E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9"/>
          <a:stretch/>
        </p:blipFill>
        <p:spPr>
          <a:xfrm>
            <a:off x="3374051" y="2255401"/>
            <a:ext cx="5158800" cy="23742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6" y="5193851"/>
            <a:ext cx="83194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저녁 시간대로 시간을 고정 한 이유는 무엇인가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이용자 실태 조사 보고서에 따르면 저녁 시간대의 이용자가 가장 높은 비율을 차지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12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/>
          <a:stretch/>
        </p:blipFill>
        <p:spPr>
          <a:xfrm>
            <a:off x="6705600" y="2214555"/>
            <a:ext cx="5157568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r="24"/>
          <a:stretch/>
        </p:blipFill>
        <p:spPr>
          <a:xfrm>
            <a:off x="341313" y="2218888"/>
            <a:ext cx="5157243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</p:spTree>
    <p:extLst>
      <p:ext uri="{BB962C8B-B14F-4D97-AF65-F5344CB8AC3E}">
        <p14:creationId xmlns:p14="http://schemas.microsoft.com/office/powerpoint/2010/main" val="240523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스토리인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가장 낮은 난이도의 미궁 해금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스토리만 플레이 하던 유저도 자연스럽게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컨텐츠인 미궁에 접근 가능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/>
          <a:stretch/>
        </p:blipFill>
        <p:spPr>
          <a:xfrm>
            <a:off x="6705600" y="2214555"/>
            <a:ext cx="515756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r="24"/>
          <a:stretch/>
        </p:blipFill>
        <p:spPr>
          <a:xfrm>
            <a:off x="341313" y="2218888"/>
            <a:ext cx="5157243" cy="2545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B331F6-9561-4023-9814-4832DA40EB10}"/>
              </a:ext>
            </a:extLst>
          </p:cNvPr>
          <p:cNvSpPr/>
          <p:nvPr/>
        </p:nvSpPr>
        <p:spPr>
          <a:xfrm>
            <a:off x="552449" y="3148013"/>
            <a:ext cx="273846" cy="376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0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/>
          <a:stretch/>
        </p:blipFill>
        <p:spPr>
          <a:xfrm>
            <a:off x="6705600" y="2214555"/>
            <a:ext cx="5157568" cy="2545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r="24"/>
          <a:stretch/>
        </p:blipFill>
        <p:spPr>
          <a:xfrm>
            <a:off x="341313" y="2218888"/>
            <a:ext cx="5157243" cy="2545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플레이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5369" y="5197176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전투 뿐 아니라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달리기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보스 전투와 같이 다양한 플레이가 존재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여러가지 플레이가 존재해 자칫 지루할 수 있는 반복성을 뒤틀어 탈피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26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계단식 난이도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미궁은 총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형태로 존재하는데 다음 미궁으로 넘어 갈수록 난이도가 크게 상승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보상으로 얻는 성장 재화를 바탕으로 보다 높은 난이도의 미궁으로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/>
          <a:stretch/>
        </p:blipFill>
        <p:spPr>
          <a:xfrm>
            <a:off x="6705600" y="2214555"/>
            <a:ext cx="5157568" cy="2545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r="24"/>
          <a:stretch/>
        </p:blipFill>
        <p:spPr>
          <a:xfrm>
            <a:off x="341313" y="2218888"/>
            <a:ext cx="5157243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3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1" y="5416990"/>
            <a:ext cx="300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1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유저와 경쟁하는 형태의 컨텐츠로 주로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소환에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사용되는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9"/>
          <a:stretch/>
        </p:blipFill>
        <p:spPr>
          <a:xfrm>
            <a:off x="339390" y="2215992"/>
            <a:ext cx="5158916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9"/>
          <a:stretch/>
        </p:blipFill>
        <p:spPr>
          <a:xfrm>
            <a:off x="6703219" y="2215992"/>
            <a:ext cx="5158917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미궁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8" b="8"/>
          <a:stretch/>
        </p:blipFill>
        <p:spPr>
          <a:xfrm>
            <a:off x="3517106" y="2215713"/>
            <a:ext cx="5158418" cy="254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미궁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미궁과는 다르게 경계의 미궁은 사용 속성의 제한이 존재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속성과 플레이 가능 시간을 제한하여 유저로 하여금 체감 난이도 상승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46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F343F-C4E9-4758-B9F8-24E1B1EDEC40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1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탑형 컨텐츠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게임에서 볼 수 있는 탑을 올라가는 형태의 컨텐츠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높이 올라가기 위하여 성장을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524783" y="2213550"/>
            <a:ext cx="5157788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66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169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순위와 사용한 파티를 확인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층의 유저들은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랭커들의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조합을 참고하여 높은 층으로 나아가게끔 유도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407" b="407"/>
          <a:stretch/>
        </p:blipFill>
        <p:spPr>
          <a:xfrm>
            <a:off x="6698456" y="2214793"/>
            <a:ext cx="5158361" cy="2545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" r="209" b="407"/>
          <a:stretch/>
        </p:blipFill>
        <p:spPr>
          <a:xfrm>
            <a:off x="338137" y="2215713"/>
            <a:ext cx="5157788" cy="2545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2444" y="2605088"/>
            <a:ext cx="383381" cy="485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45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9"/>
          <a:stretch/>
        </p:blipFill>
        <p:spPr>
          <a:xfrm>
            <a:off x="6698492" y="2217360"/>
            <a:ext cx="5158546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r="1912"/>
          <a:stretch/>
        </p:blipFill>
        <p:spPr>
          <a:xfrm>
            <a:off x="341313" y="2214508"/>
            <a:ext cx="5158407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단위로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기록실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두어 스토리에 관련이 있는 기록들을 확인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스토리를 좋아하는 유저에게 컨텐츠 접근 이유와 성장 동기를 부여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86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>
                <a:solidFill>
                  <a:schemeClr val="bg1"/>
                </a:solidFill>
              </a:rPr>
              <a:t>궤도 엘리베이터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플레이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79A2B1-0862-4D8C-939A-2E7751DF2F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r="1912"/>
          <a:stretch/>
        </p:blipFill>
        <p:spPr>
          <a:xfrm>
            <a:off x="6698457" y="2216378"/>
            <a:ext cx="5159948" cy="2545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01175-27BB-455D-B1D0-CB60FCD5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r="1912"/>
          <a:stretch/>
        </p:blipFill>
        <p:spPr>
          <a:xfrm>
            <a:off x="344488" y="2219271"/>
            <a:ext cx="5159051" cy="254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전투를 채용하여 유저의 직접적 피로도는 적게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고민은 많이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캐릭터 조합과 진형을 고민하여 유저의 게임 이해도 상승을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17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 시스템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불가능한 플레이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/>
          <a:stretch/>
        </p:blipFill>
        <p:spPr>
          <a:xfrm>
            <a:off x="3516681" y="2215713"/>
            <a:ext cx="5158638" cy="25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 시스템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/>
          <a:stretch/>
        </p:blipFill>
        <p:spPr>
          <a:xfrm>
            <a:off x="342900" y="2214508"/>
            <a:ext cx="5159873" cy="254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랜드를 플레이 하여 얻은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포인트로 이로운 효과를 부여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층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난이도 정복을 위한 고민을 하며 유저의 성장을 유도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4007"/>
          <a:stretch/>
        </p:blipFill>
        <p:spPr>
          <a:xfrm>
            <a:off x="6698238" y="2214474"/>
            <a:ext cx="5158800" cy="25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32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회복을 제외한 스테이지를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확률적으로 랜덤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획득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설명한 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아티팩트를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조합하여 다양한 플레이로 재미가 상승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29" r="-1"/>
          <a:stretch/>
        </p:blipFill>
        <p:spPr>
          <a:xfrm>
            <a:off x="342900" y="2215109"/>
            <a:ext cx="5158800" cy="25458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4027"/>
          <a:stretch/>
        </p:blipFill>
        <p:spPr>
          <a:xfrm>
            <a:off x="6698238" y="2215109"/>
            <a:ext cx="5158800" cy="254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1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카마존</a:t>
            </a:r>
            <a:r>
              <a:rPr lang="ko-KR" altLang="en-US" sz="2800" dirty="0" smtClean="0">
                <a:solidFill>
                  <a:schemeClr val="bg1"/>
                </a:solidFill>
              </a:rPr>
              <a:t> 랜드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불가능한 플레이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특전과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아티팩트의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조합으로 일반적인 게임에서 할 수 없는 플레이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직접 조합하며 플레이 할 때 느끼는 재미 요소와 유저 성장의 결합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958"/>
          <a:stretch/>
        </p:blipFill>
        <p:spPr>
          <a:xfrm>
            <a:off x="3516600" y="2219589"/>
            <a:ext cx="5158800" cy="25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7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부유성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경계의 미궁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카마존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랜드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협동전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궤도 엘리베이터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경쟁이 따로 존재하지 않으며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캐릭터 성장에 필요한 재화를 획득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F8EFFA8-A949-400A-BE09-09773629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r="2110"/>
          <a:stretch/>
        </p:blipFill>
        <p:spPr>
          <a:xfrm>
            <a:off x="339390" y="2215992"/>
            <a:ext cx="5158916" cy="2545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9D3D60-71F9-4B34-98B2-37D1A78E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" r="1892"/>
          <a:stretch/>
        </p:blipFill>
        <p:spPr>
          <a:xfrm>
            <a:off x="6703220" y="2215992"/>
            <a:ext cx="5158916" cy="25453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AF02B0-38AE-467B-9355-3E9D4F939DDF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303A1-4467-4F4E-BF31-C9870C061487}"/>
              </a:ext>
            </a:extLst>
          </p:cNvPr>
          <p:cNvSpPr txBox="1"/>
          <p:nvPr/>
        </p:nvSpPr>
        <p:spPr>
          <a:xfrm>
            <a:off x="609600" y="5601656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24562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76771-FE8B-4BAB-AF74-32618D4EB34B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42900" y="2215108"/>
            <a:ext cx="5158800" cy="254580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698238" y="2215108"/>
            <a:ext cx="5158800" cy="2546350"/>
            <a:chOff x="6698238" y="2215108"/>
            <a:chExt cx="5158800" cy="2546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37" b="12292"/>
            <a:stretch/>
          </p:blipFill>
          <p:spPr>
            <a:xfrm>
              <a:off x="6698238" y="2215108"/>
              <a:ext cx="5158800" cy="254635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794624" y="338137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3299" y="310515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185274" y="360997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794081" y="337978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450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시즌제로 운영하여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반복되는 피로도를 줄이고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시즌에 더 높은 보상을 위한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준비가능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94100" y="2462213"/>
            <a:ext cx="935038" cy="283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6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아레나와 마찬가지로 매칭이 필요하기 때문에 원활히 하기 위하여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시간을 제한하며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코드로의 방 입장도 가능하여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가능 시간을 아레나보다 여유 있게 조절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029"/>
          <a:stretch/>
        </p:blipFill>
        <p:spPr>
          <a:xfrm>
            <a:off x="3516600" y="2212794"/>
            <a:ext cx="5158800" cy="25458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05919" y="4203700"/>
            <a:ext cx="786956" cy="492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5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20460B-654D-4B5D-9D19-4CB8A21E9F6E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ACE03-5544-4F8D-A657-1892B837A1A2}"/>
              </a:ext>
            </a:extLst>
          </p:cNvPr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PVE :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협동전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F7C9E-1D12-4DD1-9CA6-0EFB6ADE2CB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CFF6C2-5D8D-4897-A345-A9608D3B84BE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951EDF-A328-4552-87F4-F5FCD7293D6A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1B6350-D9ED-48F2-BF12-E1056B610488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6FF4A-CD4F-426B-9BEE-5F804B462C3F}"/>
              </a:ext>
            </a:extLst>
          </p:cNvPr>
          <p:cNvSpPr txBox="1"/>
          <p:nvPr/>
        </p:nvSpPr>
        <p:spPr>
          <a:xfrm>
            <a:off x="339726" y="5601655"/>
            <a:ext cx="254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다인 플레이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193851"/>
            <a:ext cx="80422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속성과 아군의 시너지를 고려하며 파티를 짜고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하며 느끼는 색다른 재미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9726" y="2213358"/>
            <a:ext cx="5158800" cy="2546350"/>
            <a:chOff x="339726" y="2213358"/>
            <a:chExt cx="5158800" cy="254635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t="37" b="12292"/>
            <a:stretch/>
          </p:blipFill>
          <p:spPr>
            <a:xfrm>
              <a:off x="339726" y="2213358"/>
              <a:ext cx="5158800" cy="254635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436112" y="3379625"/>
              <a:ext cx="419101" cy="11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64787" y="3103400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826762" y="3608225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435569" y="3378037"/>
              <a:ext cx="48260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98238" y="2213358"/>
            <a:ext cx="5158800" cy="2546003"/>
            <a:chOff x="6698238" y="2213358"/>
            <a:chExt cx="5158800" cy="2546003"/>
          </a:xfrm>
        </p:grpSpPr>
        <p:pic>
          <p:nvPicPr>
            <p:cNvPr id="1028" name="Picture 4" descr="https://t1.daumcdn.net/cafeattach/1YmAL/79811004814299108802135239488db53b3cfae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0"/>
            <a:stretch/>
          </p:blipFill>
          <p:spPr bwMode="auto">
            <a:xfrm>
              <a:off x="6698238" y="2213358"/>
              <a:ext cx="5158800" cy="2546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7929564" y="3666962"/>
              <a:ext cx="316706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422483" y="2802568"/>
              <a:ext cx="34766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03807" y="3085937"/>
              <a:ext cx="34766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837232" y="2406487"/>
              <a:ext cx="347661" cy="1174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31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EECBC4F-60F8-4B1D-951A-539465A6F185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8E6B03-F584-4580-B753-B4B93D743066}"/>
              </a:ext>
            </a:extLst>
          </p:cNvPr>
          <p:cNvSpPr/>
          <p:nvPr/>
        </p:nvSpPr>
        <p:spPr>
          <a:xfrm>
            <a:off x="-1" y="1267187"/>
            <a:ext cx="12192000" cy="55908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186CE-316F-40E1-945A-4F1C10B73A91}"/>
              </a:ext>
            </a:extLst>
          </p:cNvPr>
          <p:cNvSpPr txBox="1"/>
          <p:nvPr/>
        </p:nvSpPr>
        <p:spPr>
          <a:xfrm>
            <a:off x="3971131" y="125761"/>
            <a:ext cx="4249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C85A-B7C7-4B2C-BB4B-38A610E24B5C}"/>
              </a:ext>
            </a:extLst>
          </p:cNvPr>
          <p:cNvSpPr txBox="1"/>
          <p:nvPr/>
        </p:nvSpPr>
        <p:spPr>
          <a:xfrm>
            <a:off x="1741816" y="1874052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Subtitle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90A934-503E-46D7-8D53-90134247C996}"/>
              </a:ext>
            </a:extLst>
          </p:cNvPr>
          <p:cNvGrpSpPr/>
          <p:nvPr/>
        </p:nvGrpSpPr>
        <p:grpSpPr>
          <a:xfrm>
            <a:off x="643266" y="1882503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35550F-E832-426B-A920-0D0743C7C906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18A978-AA4B-4FCC-99C4-6722D2C1F5D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0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75B11-1214-4EF6-A451-CE73E45074E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 컨텐츠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2449C-0A8B-4D70-8E05-2F78D3272D99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52EFE2-949E-4E97-AC8A-73B0DB566677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DC08EE-C3ED-4B72-871A-B525AC724E1F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99785D-22CD-4342-BE01-3680AD455A19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400470-307C-402F-B095-DC39943C91C9}"/>
              </a:ext>
            </a:extLst>
          </p:cNvPr>
          <p:cNvSpPr txBox="1"/>
          <p:nvPr/>
        </p:nvSpPr>
        <p:spPr>
          <a:xfrm>
            <a:off x="6096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9ABC24-27E5-4A71-854F-6CC4E5C178F2}"/>
              </a:ext>
            </a:extLst>
          </p:cNvPr>
          <p:cNvSpPr txBox="1"/>
          <p:nvPr/>
        </p:nvSpPr>
        <p:spPr>
          <a:xfrm>
            <a:off x="3875232" y="5416990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먼저 성장을 한 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통하여 캐릭터를 얻고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55214F-A5BF-44B9-A8AC-7C482F0CBDBD}"/>
              </a:ext>
            </a:extLst>
          </p:cNvPr>
          <p:cNvSpPr txBox="1"/>
          <p:nvPr/>
        </p:nvSpPr>
        <p:spPr>
          <a:xfrm>
            <a:off x="3875232" y="5940210"/>
            <a:ext cx="745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얻은 캐릭터의 성장이 반복되는 형태의 컨텐츠 구조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67541C2-3748-46D4-80C7-3D33EE739CA8}"/>
              </a:ext>
            </a:extLst>
          </p:cNvPr>
          <p:cNvGrpSpPr/>
          <p:nvPr/>
        </p:nvGrpSpPr>
        <p:grpSpPr>
          <a:xfrm>
            <a:off x="3966538" y="1918058"/>
            <a:ext cx="4277973" cy="3021883"/>
            <a:chOff x="3812630" y="1918632"/>
            <a:chExt cx="4277973" cy="302188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C71FA3A-4328-48E5-B3B6-3AD40C1F7233}"/>
                </a:ext>
              </a:extLst>
            </p:cNvPr>
            <p:cNvGrpSpPr/>
            <p:nvPr/>
          </p:nvGrpSpPr>
          <p:grpSpPr>
            <a:xfrm rot="10800000">
              <a:off x="5807233" y="2105252"/>
              <a:ext cx="2283370" cy="2835263"/>
              <a:chOff x="2460416" y="1810111"/>
              <a:chExt cx="2362196" cy="2933142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E652F775-3797-4601-9AE3-A8E45D4DDA29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오른쪽 51">
                <a:extLst>
                  <a:ext uri="{FF2B5EF4-FFF2-40B4-BE49-F238E27FC236}">
                    <a16:creationId xmlns:a16="http://schemas.microsoft.com/office/drawing/2014/main" id="{1534A438-E625-4FCA-A67E-2190295CA72E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45E580-02D0-4423-8DBC-0F5EA182C815}"/>
                </a:ext>
              </a:extLst>
            </p:cNvPr>
            <p:cNvSpPr txBox="1"/>
            <p:nvPr/>
          </p:nvSpPr>
          <p:spPr>
            <a:xfrm>
              <a:off x="6948918" y="4282113"/>
              <a:ext cx="1113801" cy="35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PVP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AF85FC-00BE-474C-844F-9C1BE62C6DDE}"/>
                </a:ext>
              </a:extLst>
            </p:cNvPr>
            <p:cNvGrpSpPr/>
            <p:nvPr/>
          </p:nvGrpSpPr>
          <p:grpSpPr>
            <a:xfrm>
              <a:off x="3812630" y="1918632"/>
              <a:ext cx="2283370" cy="2835263"/>
              <a:chOff x="2460416" y="1810111"/>
              <a:chExt cx="2362196" cy="2933142"/>
            </a:xfrm>
            <a:solidFill>
              <a:srgbClr val="5A9BD5"/>
            </a:solidFill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639EE897-3EF6-40CB-AA36-1E5535CF133A}"/>
                  </a:ext>
                </a:extLst>
              </p:cNvPr>
              <p:cNvSpPr/>
              <p:nvPr/>
            </p:nvSpPr>
            <p:spPr>
              <a:xfrm>
                <a:off x="3217652" y="2000053"/>
                <a:ext cx="1371598" cy="2743200"/>
              </a:xfrm>
              <a:custGeom>
                <a:avLst/>
                <a:gdLst>
                  <a:gd name="connsiteX0" fmla="*/ 1371598 w 1371598"/>
                  <a:gd name="connsiteY0" fmla="*/ 0 h 2743200"/>
                  <a:gd name="connsiteX1" fmla="*/ 1371598 w 1371598"/>
                  <a:gd name="connsiteY1" fmla="*/ 464287 h 2743200"/>
                  <a:gd name="connsiteX2" fmla="*/ 1278832 w 1371598"/>
                  <a:gd name="connsiteY2" fmla="*/ 468972 h 2743200"/>
                  <a:gd name="connsiteX3" fmla="*/ 464286 w 1371598"/>
                  <a:gd name="connsiteY3" fmla="*/ 1371600 h 2743200"/>
                  <a:gd name="connsiteX4" fmla="*/ 1278832 w 1371598"/>
                  <a:gd name="connsiteY4" fmla="*/ 2274229 h 2743200"/>
                  <a:gd name="connsiteX5" fmla="*/ 1371598 w 1371598"/>
                  <a:gd name="connsiteY5" fmla="*/ 2278913 h 2743200"/>
                  <a:gd name="connsiteX6" fmla="*/ 1371598 w 1371598"/>
                  <a:gd name="connsiteY6" fmla="*/ 2287870 h 2743200"/>
                  <a:gd name="connsiteX7" fmla="*/ 1186932 w 1371598"/>
                  <a:gd name="connsiteY7" fmla="*/ 2499850 h 2743200"/>
                  <a:gd name="connsiteX8" fmla="*/ 1371598 w 1371598"/>
                  <a:gd name="connsiteY8" fmla="*/ 2711831 h 2743200"/>
                  <a:gd name="connsiteX9" fmla="*/ 1371598 w 1371598"/>
                  <a:gd name="connsiteY9" fmla="*/ 2743200 h 2743200"/>
                  <a:gd name="connsiteX10" fmla="*/ 1231362 w 1371598"/>
                  <a:gd name="connsiteY10" fmla="*/ 2736119 h 2743200"/>
                  <a:gd name="connsiteX11" fmla="*/ 0 w 1371598"/>
                  <a:gd name="connsiteY11" fmla="*/ 1371600 h 2743200"/>
                  <a:gd name="connsiteX12" fmla="*/ 1231362 w 1371598"/>
                  <a:gd name="connsiteY12" fmla="*/ 7082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1598" h="2743200">
                    <a:moveTo>
                      <a:pt x="1371598" y="0"/>
                    </a:moveTo>
                    <a:lnTo>
                      <a:pt x="1371598" y="464287"/>
                    </a:lnTo>
                    <a:lnTo>
                      <a:pt x="1278832" y="468972"/>
                    </a:lnTo>
                    <a:cubicBezTo>
                      <a:pt x="821314" y="515435"/>
                      <a:pt x="464286" y="901824"/>
                      <a:pt x="464286" y="1371600"/>
                    </a:cubicBezTo>
                    <a:cubicBezTo>
                      <a:pt x="464286" y="1841377"/>
                      <a:pt x="821314" y="2227765"/>
                      <a:pt x="1278832" y="2274229"/>
                    </a:cubicBezTo>
                    <a:lnTo>
                      <a:pt x="1371598" y="2278913"/>
                    </a:lnTo>
                    <a:lnTo>
                      <a:pt x="1371598" y="2287870"/>
                    </a:lnTo>
                    <a:lnTo>
                      <a:pt x="1186932" y="2499850"/>
                    </a:lnTo>
                    <a:lnTo>
                      <a:pt x="1371598" y="2711831"/>
                    </a:lnTo>
                    <a:lnTo>
                      <a:pt x="1371598" y="2743200"/>
                    </a:lnTo>
                    <a:lnTo>
                      <a:pt x="1231362" y="2736119"/>
                    </a:lnTo>
                    <a:cubicBezTo>
                      <a:pt x="539724" y="2665879"/>
                      <a:pt x="0" y="2081770"/>
                      <a:pt x="0" y="1371600"/>
                    </a:cubicBezTo>
                    <a:cubicBezTo>
                      <a:pt x="0" y="661431"/>
                      <a:pt x="539724" y="77321"/>
                      <a:pt x="1231362" y="70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화살표: 오른쪽 65">
                <a:extLst>
                  <a:ext uri="{FF2B5EF4-FFF2-40B4-BE49-F238E27FC236}">
                    <a16:creationId xmlns:a16="http://schemas.microsoft.com/office/drawing/2014/main" id="{5DA87E83-4815-4547-8354-7EEB7523AC00}"/>
                  </a:ext>
                </a:extLst>
              </p:cNvPr>
              <p:cNvSpPr/>
              <p:nvPr/>
            </p:nvSpPr>
            <p:spPr>
              <a:xfrm>
                <a:off x="2460416" y="1810111"/>
                <a:ext cx="2362196" cy="854910"/>
              </a:xfrm>
              <a:prstGeom prst="rightArrow">
                <a:avLst>
                  <a:gd name="adj1" fmla="val 54082"/>
                  <a:gd name="adj2" fmla="val 297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PVE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8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68"/>
          <a:stretch/>
        </p:blipFill>
        <p:spPr>
          <a:xfrm>
            <a:off x="3518433" y="2216686"/>
            <a:ext cx="5158800" cy="254422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접근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데일리 미션의 콜로세움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참여를 통하여 접근</a:t>
            </a:r>
          </a:p>
        </p:txBody>
      </p:sp>
    </p:spTree>
    <p:extLst>
      <p:ext uri="{BB962C8B-B14F-4D97-AF65-F5344CB8AC3E}">
        <p14:creationId xmlns:p14="http://schemas.microsoft.com/office/powerpoint/2010/main" val="28395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516600" y="2223004"/>
            <a:ext cx="5158800" cy="254422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</p:spTree>
    <p:extLst>
      <p:ext uri="{BB962C8B-B14F-4D97-AF65-F5344CB8AC3E}">
        <p14:creationId xmlns:p14="http://schemas.microsoft.com/office/powerpoint/2010/main" val="22337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516600" y="2216686"/>
            <a:ext cx="5158800" cy="254422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동기식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3500" y="5678599"/>
            <a:ext cx="73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설정 후 전투 시작 시 플레이어의 조작 없이 진행되는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PVP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>
            <a:off x="4492625" y="2860675"/>
            <a:ext cx="3979863" cy="1521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/>
        </p:blipFill>
        <p:spPr>
          <a:xfrm>
            <a:off x="3516600" y="2216686"/>
            <a:ext cx="5158800" cy="254422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플레이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5232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전투에 필요한 티켓만 소지하고 있다면 시간에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구애받지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않는 플레이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경쟁이 가능하여 보다 높은 순위의 경우 방어 파티에 많은 투자가 필요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E7445A-2901-4D27-B331-1637BDA80C9F}"/>
              </a:ext>
            </a:extLst>
          </p:cNvPr>
          <p:cNvSpPr/>
          <p:nvPr/>
        </p:nvSpPr>
        <p:spPr>
          <a:xfrm flipV="1">
            <a:off x="6838951" y="4429123"/>
            <a:ext cx="1633537" cy="1905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1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FDC88F-33DD-47DE-9958-8BD1797F8A02}"/>
              </a:ext>
            </a:extLst>
          </p:cNvPr>
          <p:cNvSpPr/>
          <p:nvPr/>
        </p:nvSpPr>
        <p:spPr>
          <a:xfrm>
            <a:off x="0" y="0"/>
            <a:ext cx="12192000" cy="1267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81747" y="339148"/>
            <a:ext cx="432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PVP : </a:t>
            </a:r>
            <a:r>
              <a:rPr lang="ko-KR" altLang="en-US" sz="2800" dirty="0">
                <a:solidFill>
                  <a:schemeClr val="bg1"/>
                </a:solidFill>
              </a:rPr>
              <a:t>콜로세움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r="246"/>
          <a:stretch/>
        </p:blipFill>
        <p:spPr>
          <a:xfrm>
            <a:off x="3516600" y="2219457"/>
            <a:ext cx="5158800" cy="254422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A557282-DC67-4EB1-B985-78AE85A10738}"/>
              </a:ext>
            </a:extLst>
          </p:cNvPr>
          <p:cNvGrpSpPr/>
          <p:nvPr/>
        </p:nvGrpSpPr>
        <p:grpSpPr>
          <a:xfrm>
            <a:off x="196850" y="188008"/>
            <a:ext cx="825500" cy="825500"/>
            <a:chOff x="539750" y="3297235"/>
            <a:chExt cx="825500" cy="825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27B9B5-3CFF-44EE-A943-27EB1FF6C51F}"/>
                </a:ext>
              </a:extLst>
            </p:cNvPr>
            <p:cNvSpPr/>
            <p:nvPr/>
          </p:nvSpPr>
          <p:spPr>
            <a:xfrm rot="2700000">
              <a:off x="539750" y="3297235"/>
              <a:ext cx="825500" cy="825500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59F9-C9FA-47D8-8A4C-DC8068C144AC}"/>
                </a:ext>
              </a:extLst>
            </p:cNvPr>
            <p:cNvSpPr txBox="1"/>
            <p:nvPr/>
          </p:nvSpPr>
          <p:spPr>
            <a:xfrm>
              <a:off x="557213" y="3448375"/>
              <a:ext cx="790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DA152-A553-462E-833C-71C01247DFDC}"/>
              </a:ext>
            </a:extLst>
          </p:cNvPr>
          <p:cNvCxnSpPr/>
          <p:nvPr/>
        </p:nvCxnSpPr>
        <p:spPr>
          <a:xfrm>
            <a:off x="3217652" y="5164527"/>
            <a:ext cx="0" cy="13974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EF66BE-DCB1-41DA-B3E4-D83042134186}"/>
              </a:ext>
            </a:extLst>
          </p:cNvPr>
          <p:cNvSpPr txBox="1"/>
          <p:nvPr/>
        </p:nvSpPr>
        <p:spPr>
          <a:xfrm>
            <a:off x="342900" y="560165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진영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34D60-D8B3-47F9-A115-D9451422411D}"/>
              </a:ext>
            </a:extLst>
          </p:cNvPr>
          <p:cNvSpPr txBox="1"/>
          <p:nvPr/>
        </p:nvSpPr>
        <p:spPr>
          <a:xfrm>
            <a:off x="3872521" y="5213824"/>
            <a:ext cx="804227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상대의 진형을 확인하고 본인의 진형을 수정한 뒤 전투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전투에서 벗어나 유저가 직접 고민하게 하여 유저의 성장을 유도 </a:t>
            </a:r>
          </a:p>
        </p:txBody>
      </p:sp>
    </p:spTree>
    <p:extLst>
      <p:ext uri="{BB962C8B-B14F-4D97-AF65-F5344CB8AC3E}">
        <p14:creationId xmlns:p14="http://schemas.microsoft.com/office/powerpoint/2010/main" val="35169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764</Words>
  <Application>Microsoft Office PowerPoint</Application>
  <PresentationFormat>와이드스크린</PresentationFormat>
  <Paragraphs>178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235</cp:revision>
  <dcterms:created xsi:type="dcterms:W3CDTF">2021-04-15T02:12:24Z</dcterms:created>
  <dcterms:modified xsi:type="dcterms:W3CDTF">2021-04-22T03:29:10Z</dcterms:modified>
</cp:coreProperties>
</file>